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4"/>
  </p:sldMasterIdLst>
  <p:notesMasterIdLst>
    <p:notesMasterId r:id="rId22"/>
  </p:notesMasterIdLst>
  <p:sldIdLst>
    <p:sldId id="264" r:id="rId5"/>
    <p:sldId id="313" r:id="rId6"/>
    <p:sldId id="314" r:id="rId7"/>
    <p:sldId id="354" r:id="rId8"/>
    <p:sldId id="369" r:id="rId9"/>
    <p:sldId id="371" r:id="rId10"/>
    <p:sldId id="391" r:id="rId11"/>
    <p:sldId id="389" r:id="rId12"/>
    <p:sldId id="394" r:id="rId13"/>
    <p:sldId id="383" r:id="rId14"/>
    <p:sldId id="384" r:id="rId15"/>
    <p:sldId id="373" r:id="rId16"/>
    <p:sldId id="374" r:id="rId17"/>
    <p:sldId id="381" r:id="rId18"/>
    <p:sldId id="402" r:id="rId19"/>
    <p:sldId id="332" r:id="rId20"/>
    <p:sldId id="40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A2AE"/>
    <a:srgbClr val="5495EB"/>
    <a:srgbClr val="185168"/>
    <a:srgbClr val="1EC7D0"/>
    <a:srgbClr val="307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19" autoAdjust="0"/>
  </p:normalViewPr>
  <p:slideViewPr>
    <p:cSldViewPr snapToGrid="0">
      <p:cViewPr varScale="1">
        <p:scale>
          <a:sx n="90" d="100"/>
          <a:sy n="90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12/21/2025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440" y="2194560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3915938"/>
            <a:ext cx="11506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A0C0817-A112-4847-8014-A94B7D2A4EA3}" type="datetime1">
              <a:rPr lang="en-US" smtClean="0"/>
              <a:t>12/21/2025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229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6186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F6FA2B21-3FCD-4721-B95C-427943F61125}" type="datetime1">
              <a:rPr lang="en-US" smtClean="0"/>
              <a:t>12/21/2025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640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76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94560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1827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C646AA-F36E-4540-911D-FFFC0A0EF24A}" type="datetime1">
              <a:rPr lang="en-US" smtClean="0"/>
              <a:t>12/21/2025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549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5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4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5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55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7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19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6FA2B21-3FCD-4721-B95C-427943F61125}" type="datetime1">
              <a:rPr lang="en-US" smtClean="0"/>
              <a:t>12/21/2025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788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799" y="2639164"/>
            <a:ext cx="9292959" cy="1522833"/>
          </a:xfrm>
          <a:solidFill>
            <a:schemeClr val="tx2"/>
          </a:solidFill>
        </p:spPr>
        <p:txBody>
          <a:bodyPr>
            <a:noAutofit/>
          </a:bodyPr>
          <a:lstStyle/>
          <a:p>
            <a:r>
              <a:rPr lang="en-US" sz="3200" b="1" dirty="0">
                <a:latin typeface="Copperplate Gothic Bold" panose="020E0705020206020404" pitchFamily="34" charset="0"/>
              </a:rPr>
              <a:t>Gestures Volume: Volume control with Hand </a:t>
            </a:r>
            <a:r>
              <a:rPr lang="en-IN" sz="3200" b="1" dirty="0">
                <a:latin typeface="Copperplate Gothic Bold" panose="020E0705020206020404" pitchFamily="34" charset="0"/>
              </a:rPr>
              <a:t>Gesture </a:t>
            </a:r>
            <a:endParaRPr lang="en-US" sz="3200" b="1" dirty="0">
              <a:latin typeface="Copperplate Gothic Bold" panose="020E07050202060204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D9A53-D231-6A68-1108-E6C25FD1D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400" y="-840"/>
            <a:ext cx="1625580" cy="1457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BBF812-7D9C-499A-A06F-05FBD8EA4883}"/>
              </a:ext>
            </a:extLst>
          </p:cNvPr>
          <p:cNvSpPr txBox="1"/>
          <p:nvPr/>
        </p:nvSpPr>
        <p:spPr>
          <a:xfrm>
            <a:off x="1510149" y="4617245"/>
            <a:ext cx="3434384" cy="369332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IN" u="sng" dirty="0"/>
              <a:t>Mentor:</a:t>
            </a:r>
            <a:r>
              <a:rPr lang="en-IN" dirty="0"/>
              <a:t> Dr. D. Bhanu Prakash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81946-AC26-F89F-B16A-108C1156EAA3}"/>
              </a:ext>
            </a:extLst>
          </p:cNvPr>
          <p:cNvSpPr txBox="1"/>
          <p:nvPr/>
        </p:nvSpPr>
        <p:spPr>
          <a:xfrm>
            <a:off x="7792720" y="4429760"/>
            <a:ext cx="4145280" cy="2039917"/>
          </a:xfrm>
          <a:prstGeom prst="rect">
            <a:avLst/>
          </a:prstGeom>
          <a:solidFill>
            <a:srgbClr val="5AA2AE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u="sng" dirty="0"/>
              <a:t>Presented by:-</a:t>
            </a:r>
            <a:r>
              <a:rPr lang="en-US" dirty="0"/>
              <a:t>  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SNEHIL GHOSH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AMRUTHA VERSHINI GARI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GAUTAM N CHIPKAR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AYUSH GORGE </a:t>
            </a:r>
          </a:p>
        </p:txBody>
      </p: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0644C-F14A-0200-980D-F19FAB4DE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OpenCV Helps in Gesture Recognition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3678F-163F-6060-4F1D-FE9915674BDD}"/>
              </a:ext>
            </a:extLst>
          </p:cNvPr>
          <p:cNvSpPr txBox="1"/>
          <p:nvPr/>
        </p:nvSpPr>
        <p:spPr>
          <a:xfrm>
            <a:off x="233680" y="1893005"/>
            <a:ext cx="118262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OpenCV is the </a:t>
            </a:r>
            <a:r>
              <a:rPr lang="en-US" sz="2000" i="1" dirty="0"/>
              <a:t>vision engine</a:t>
            </a:r>
            <a:r>
              <a:rPr lang="en-US" sz="2000" dirty="0"/>
              <a:t> of your project. It does </a:t>
            </a:r>
            <a:r>
              <a:rPr lang="en-US" sz="2000" b="1" dirty="0"/>
              <a:t>not</a:t>
            </a:r>
            <a:r>
              <a:rPr lang="en-US" sz="2000" dirty="0"/>
              <a:t> understand gestures by itself — but it provides the </a:t>
            </a:r>
            <a:r>
              <a:rPr lang="en-US" sz="2000" b="1" dirty="0"/>
              <a:t>raw visual data pipeline</a:t>
            </a:r>
            <a:r>
              <a:rPr lang="en-US" sz="2000" dirty="0"/>
              <a:t> required for </a:t>
            </a:r>
            <a:r>
              <a:rPr lang="en-US" sz="2000" dirty="0" err="1"/>
              <a:t>MediaPipe</a:t>
            </a:r>
            <a:r>
              <a:rPr lang="en-US" sz="2000" dirty="0"/>
              <a:t> to do its work.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Think of it as the </a:t>
            </a:r>
            <a:r>
              <a:rPr lang="en-US" sz="2000" b="1" dirty="0"/>
              <a:t>camera operator</a:t>
            </a:r>
            <a:r>
              <a:rPr lang="en-US" sz="2000" dirty="0"/>
              <a:t> in a movie production.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02600-D7E1-7A4C-BE82-41A568BC0894}"/>
              </a:ext>
            </a:extLst>
          </p:cNvPr>
          <p:cNvSpPr txBox="1"/>
          <p:nvPr/>
        </p:nvSpPr>
        <p:spPr>
          <a:xfrm>
            <a:off x="375920" y="2908668"/>
            <a:ext cx="6096000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/>
              <a:t>✅ What OpenCV actually does conceptually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Accesses real-time webcam feed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Opens the hardware stream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Manages frame-by-frame extraction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Handles camera drivers, buffering, and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Delivers clean frames for processing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Flips the image (mirror view)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Converts BGR → RGB (required by </a:t>
            </a:r>
            <a:r>
              <a:rPr lang="en-US" dirty="0" err="1"/>
              <a:t>MediaPipe</a:t>
            </a:r>
            <a:r>
              <a:rPr lang="en-US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Resizes or normalizes if needed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FDD968-5CCD-811C-89B7-8E6FAD6A7922}"/>
              </a:ext>
            </a:extLst>
          </p:cNvPr>
          <p:cNvSpPr txBox="1"/>
          <p:nvPr/>
        </p:nvSpPr>
        <p:spPr>
          <a:xfrm>
            <a:off x="6391681" y="2908668"/>
            <a:ext cx="5800319" cy="337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3. Provides a stable, constant-speed video loop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Ensures every frame reaches the hand-detection model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Maintains 20–30 FPS so gesture detection feels instant</a:t>
            </a:r>
          </a:p>
          <a:p>
            <a:pPr>
              <a:lnSpc>
                <a:spcPct val="150000"/>
              </a:lnSpc>
            </a:pPr>
            <a:r>
              <a:rPr lang="en-US" b="1" dirty="0"/>
              <a:t>4. Acts as the visual “world interface”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Without OpenCV, </a:t>
            </a:r>
            <a:r>
              <a:rPr lang="en-US" dirty="0" err="1"/>
              <a:t>MediaPipe</a:t>
            </a:r>
            <a:r>
              <a:rPr lang="en-US" dirty="0"/>
              <a:t> has nothing to </a:t>
            </a:r>
            <a:r>
              <a:rPr lang="en-US" dirty="0" err="1"/>
              <a:t>analyse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the bridge between </a:t>
            </a:r>
            <a:r>
              <a:rPr lang="en-US" b="1" dirty="0"/>
              <a:t>hardware → AI model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F13D88-5103-AD68-EE17-289DAAEDC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93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D78C-9F02-8F05-E468-6D87E4EE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Audio APIs Help in Gesture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888AF-5AD1-482B-A4FF-D2B5C522D284}"/>
              </a:ext>
            </a:extLst>
          </p:cNvPr>
          <p:cNvSpPr txBox="1"/>
          <p:nvPr/>
        </p:nvSpPr>
        <p:spPr>
          <a:xfrm>
            <a:off x="223520" y="1888709"/>
            <a:ext cx="11887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Where OpenCV is the </a:t>
            </a:r>
            <a:r>
              <a:rPr lang="en-US" sz="2000" i="1" dirty="0"/>
              <a:t>eyes</a:t>
            </a:r>
            <a:r>
              <a:rPr lang="en-US" sz="2000" dirty="0"/>
              <a:t>, </a:t>
            </a:r>
            <a:r>
              <a:rPr lang="en-US" sz="2000" dirty="0" err="1"/>
              <a:t>Pycaw</a:t>
            </a:r>
            <a:r>
              <a:rPr lang="en-US" sz="2000" dirty="0"/>
              <a:t>/WASAPI serves as the </a:t>
            </a:r>
            <a:r>
              <a:rPr lang="en-US" sz="2000" i="1" dirty="0"/>
              <a:t>hands</a:t>
            </a:r>
            <a:r>
              <a:rPr lang="en-US" sz="2000" dirty="0"/>
              <a:t> that control the microphone.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Gesture detection alone is useless unless it can </a:t>
            </a:r>
            <a:r>
              <a:rPr lang="en-US" sz="2000" b="1" dirty="0"/>
              <a:t>change something in the system</a:t>
            </a:r>
            <a:r>
              <a:rPr lang="en-US" sz="2000" dirty="0"/>
              <a:t>. That “something” is the </a:t>
            </a:r>
            <a:r>
              <a:rPr lang="en-US" sz="2000" b="1" dirty="0"/>
              <a:t>microphone input volume</a:t>
            </a:r>
            <a:r>
              <a:rPr lang="en-US" sz="2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D5173-44CE-ADDF-4355-E72C1C4FA999}"/>
              </a:ext>
            </a:extLst>
          </p:cNvPr>
          <p:cNvSpPr txBox="1"/>
          <p:nvPr/>
        </p:nvSpPr>
        <p:spPr>
          <a:xfrm>
            <a:off x="223519" y="3000145"/>
            <a:ext cx="6605543" cy="338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/>
              <a:t>✔️ What the Audio API does conceptually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 Provides access to the Windows Audio Stack (WASAPI)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WASAPI controls hardware input/output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Pycaw</a:t>
            </a:r>
            <a:r>
              <a:rPr lang="en-US" dirty="0"/>
              <a:t> exposes this through Python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You get a handle to the default microphone endpoint</a:t>
            </a:r>
          </a:p>
          <a:p>
            <a:pPr>
              <a:lnSpc>
                <a:spcPct val="150000"/>
              </a:lnSpc>
            </a:pPr>
            <a:r>
              <a:rPr lang="en-US" b="1" dirty="0"/>
              <a:t>2. Lets you read/write microphone volume safely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</a:rPr>
              <a:t>GetMasterVolumeLevelScalar</a:t>
            </a:r>
            <a:r>
              <a:rPr lang="en-US" dirty="0">
                <a:latin typeface="Courier New" panose="02070309020205020404" pitchFamily="49" charset="0"/>
              </a:rPr>
              <a:t>()</a:t>
            </a:r>
            <a:r>
              <a:rPr lang="en-US" dirty="0"/>
              <a:t> → Read current 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</a:rPr>
              <a:t>SetMasterVolumeLevelScalar</a:t>
            </a:r>
            <a:r>
              <a:rPr lang="en-US" dirty="0">
                <a:latin typeface="Courier New" panose="02070309020205020404" pitchFamily="49" charset="0"/>
              </a:rPr>
              <a:t>()</a:t>
            </a:r>
            <a:r>
              <a:rPr lang="en-US" dirty="0"/>
              <a:t> → Apply new 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90B11-82A8-45C4-C969-98B4C51FACCF}"/>
              </a:ext>
            </a:extLst>
          </p:cNvPr>
          <p:cNvSpPr txBox="1"/>
          <p:nvPr/>
        </p:nvSpPr>
        <p:spPr>
          <a:xfrm>
            <a:off x="6829062" y="2982352"/>
            <a:ext cx="513941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3. Allows full control with zero UI interactions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need to open Windows Sound Panel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need to change OS settings manually</a:t>
            </a:r>
          </a:p>
          <a:p>
            <a:r>
              <a:rPr lang="en-US" b="1" dirty="0"/>
              <a:t>4. Integrates seamlessly with gesture output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Gesture value (0–5) → Volume % (0–100)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Pinch → Fine control using pixel 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 palm → High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Closed hand → Mute/Low volume</a:t>
            </a:r>
          </a:p>
          <a:p>
            <a:r>
              <a:rPr lang="en-US" b="1" dirty="0"/>
              <a:t>5. COM stability ensures accurate, real-time volume updates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That’s why the child process is used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 must run in a dedicated, single-threaded environment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B145A0-AE29-E478-53E4-45011D92B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33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B8410-E7DB-CF94-61A1-D1F6AE57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Pycaw</a:t>
            </a:r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C60A3-01EF-CC75-5AFB-8714B366C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786" y="2003213"/>
            <a:ext cx="11691814" cy="42062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Pycaw</a:t>
            </a:r>
            <a:r>
              <a:rPr lang="en-US" dirty="0"/>
              <a:t> internally uses </a:t>
            </a:r>
            <a:r>
              <a:rPr lang="en-US" b="1" dirty="0"/>
              <a:t>Windows Core Audio COM interfaces</a:t>
            </a:r>
            <a:r>
              <a:rPr lang="en-US" dirty="0"/>
              <a:t>, which have strict threading &amp; initialization rules. </a:t>
            </a:r>
            <a:r>
              <a:rPr lang="en-US" dirty="0" err="1"/>
              <a:t>Tkinter’s</a:t>
            </a:r>
            <a:r>
              <a:rPr lang="en-US" dirty="0"/>
              <a:t> main thread, hotkey threads, and gesture-processing loops all interfere with stable COM usage. Running </a:t>
            </a:r>
            <a:r>
              <a:rPr lang="en-US" dirty="0" err="1"/>
              <a:t>CoInitialize</a:t>
            </a:r>
            <a:r>
              <a:rPr lang="en-US" dirty="0"/>
              <a:t> multiple times or from unpredictable threads leads to undefined </a:t>
            </a:r>
            <a:r>
              <a:rPr lang="en-US" dirty="0" err="1"/>
              <a:t>behaviour</a:t>
            </a:r>
            <a:r>
              <a:rPr lang="en-US" dirty="0"/>
              <a:t> — typically:</a:t>
            </a:r>
          </a:p>
          <a:p>
            <a:r>
              <a:rPr lang="en-US" dirty="0"/>
              <a:t>COM </a:t>
            </a:r>
            <a:r>
              <a:rPr lang="en-US" dirty="0" err="1"/>
              <a:t>initialisation</a:t>
            </a:r>
            <a:r>
              <a:rPr lang="en-US" dirty="0"/>
              <a:t> errors</a:t>
            </a:r>
          </a:p>
          <a:p>
            <a:r>
              <a:rPr lang="en-US" dirty="0"/>
              <a:t>Random crashes</a:t>
            </a:r>
          </a:p>
          <a:p>
            <a:r>
              <a:rPr lang="en-US" dirty="0"/>
              <a:t>Memory access violations</a:t>
            </a:r>
          </a:p>
          <a:p>
            <a:r>
              <a:rPr lang="en-US" dirty="0"/>
              <a:t>Volume endpoint returning null or invalid pointers</a:t>
            </a:r>
          </a:p>
          <a:p>
            <a:r>
              <a:rPr lang="en-US" dirty="0"/>
              <a:t>In Python, the </a:t>
            </a:r>
            <a:r>
              <a:rPr lang="en-US" b="1" dirty="0"/>
              <a:t>GIL does not protect Windows COM</a:t>
            </a:r>
            <a:r>
              <a:rPr lang="en-US" dirty="0"/>
              <a:t>, meaning threads still behave differently at the OS-level. </a:t>
            </a:r>
            <a:r>
              <a:rPr lang="en-US" dirty="0" err="1"/>
              <a:t>MediaPipe</a:t>
            </a:r>
            <a:r>
              <a:rPr lang="en-US" dirty="0"/>
              <a:t> and </a:t>
            </a:r>
            <a:r>
              <a:rPr lang="en-US" dirty="0" err="1"/>
              <a:t>Tkinter</a:t>
            </a:r>
            <a:r>
              <a:rPr lang="en-US" dirty="0"/>
              <a:t> add additional complexity — both spawn native code operations that COM cannot safely coexist with in the same thread.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4FA316-36BB-8A7A-02AE-F75CEA3DB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78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99D557-7662-34CB-38E5-6EB2BEA35FA5}"/>
              </a:ext>
            </a:extLst>
          </p:cNvPr>
          <p:cNvSpPr/>
          <p:nvPr/>
        </p:nvSpPr>
        <p:spPr>
          <a:xfrm>
            <a:off x="67735" y="1891391"/>
            <a:ext cx="11243732" cy="4306208"/>
          </a:xfrm>
          <a:prstGeom prst="roundRect">
            <a:avLst/>
          </a:prstGeom>
          <a:solidFill>
            <a:srgbClr val="307E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A39CF-0E22-3896-4FAD-C61ED995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Remedy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98931-CD21-0961-1221-709CDA1B5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7" y="2011680"/>
            <a:ext cx="10749932" cy="4562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child process solves the COM instability by isolating </a:t>
            </a:r>
            <a:r>
              <a:rPr lang="en-US" dirty="0" err="1"/>
              <a:t>pycaw</a:t>
            </a:r>
            <a:r>
              <a:rPr lang="en-US" dirty="0"/>
              <a:t> inside a dedicated interpreter instance.</a:t>
            </a:r>
          </a:p>
          <a:p>
            <a:pPr lvl="1"/>
            <a:r>
              <a:rPr lang="en-US" dirty="0"/>
              <a:t>It initializes COM exactly once using </a:t>
            </a:r>
            <a:r>
              <a:rPr lang="en-US" b="1" dirty="0" err="1"/>
              <a:t>CoInitialize</a:t>
            </a:r>
            <a:r>
              <a:rPr lang="en-US" b="1" dirty="0"/>
              <a:t>()</a:t>
            </a:r>
            <a:r>
              <a:rPr lang="en-US" dirty="0"/>
              <a:t>, avoiding thread collisions.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Tkinter</a:t>
            </a:r>
            <a:r>
              <a:rPr lang="en-US" dirty="0"/>
              <a:t>, </a:t>
            </a:r>
            <a:r>
              <a:rPr lang="en-US" dirty="0" err="1"/>
              <a:t>MediaPipe</a:t>
            </a:r>
            <a:r>
              <a:rPr lang="en-US" dirty="0"/>
              <a:t>, or hotkey threads ever touch this process.</a:t>
            </a:r>
          </a:p>
          <a:p>
            <a:pPr lvl="1"/>
            <a:r>
              <a:rPr lang="en-US" dirty="0"/>
              <a:t>Only clean text commands pass through stdin/</a:t>
            </a:r>
            <a:r>
              <a:rPr lang="en-US" dirty="0" err="1"/>
              <a:t>stdout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This prevents:</a:t>
            </a:r>
          </a:p>
          <a:p>
            <a:pPr lvl="1"/>
            <a:r>
              <a:rPr lang="en-US" dirty="0"/>
              <a:t>Invalid COM pointer reuse</a:t>
            </a:r>
          </a:p>
          <a:p>
            <a:pPr lvl="1"/>
            <a:r>
              <a:rPr lang="en-US" dirty="0"/>
              <a:t>Random crashes caused by mixed native threads</a:t>
            </a:r>
          </a:p>
          <a:p>
            <a:pPr lvl="1"/>
            <a:r>
              <a:rPr lang="en-US" dirty="0"/>
              <a:t>Conflicting </a:t>
            </a:r>
            <a:r>
              <a:rPr lang="en-US" dirty="0" err="1"/>
              <a:t>initialisation</a:t>
            </a:r>
            <a:r>
              <a:rPr lang="en-US" dirty="0"/>
              <a:t> calls</a:t>
            </a:r>
          </a:p>
          <a:p>
            <a:pPr lvl="1"/>
            <a:r>
              <a:rPr lang="en-US" dirty="0"/>
              <a:t>By separating audio logic, COM gains a stable execution environment.</a:t>
            </a:r>
            <a:br>
              <a:rPr lang="en-US" dirty="0"/>
            </a:br>
            <a:r>
              <a:rPr lang="en-US" dirty="0"/>
              <a:t>This isolation ensures predictable microphone control and safe handling of Windows Core Audio interfaces.</a:t>
            </a:r>
          </a:p>
          <a:p>
            <a:pPr lvl="1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4A626-18AB-45A9-69DC-C30EAFDE8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38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C2462-5F12-863D-7E6A-AE783DBA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Gesture Processing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C8673-E40A-5159-8529-D8BDDACD9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936"/>
            <a:ext cx="12192000" cy="5065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DF7377-4338-D1A6-A495-C7A82CEDB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5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A392-1B7B-A022-B276-2F222F2F4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Distance Computation &amp; Volume Scaling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C3E9B0-9DB3-849A-9240-1C3A8272B8D9}"/>
                  </a:ext>
                </a:extLst>
              </p:cNvPr>
              <p:cNvSpPr txBox="1"/>
              <p:nvPr/>
            </p:nvSpPr>
            <p:spPr>
              <a:xfrm>
                <a:off x="270934" y="2040423"/>
                <a:ext cx="6096000" cy="340368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 err="1"/>
                  <a:t>MediaPipe</a:t>
                </a:r>
                <a:r>
                  <a:rPr lang="en-IN" dirty="0"/>
                  <a:t> Hands outputs </a:t>
                </a:r>
                <a:r>
                  <a:rPr lang="en-IN" b="1" dirty="0"/>
                  <a:t>21 3D landmarks</a:t>
                </a:r>
                <a:r>
                  <a:rPr lang="en-IN" dirty="0"/>
                  <a:t> per detected hand</a:t>
                </a:r>
                <a:br>
                  <a:rPr lang="en-IN" dirty="0"/>
                </a:br>
                <a:r>
                  <a:rPr lang="en-IN" dirty="0"/>
                  <a:t>Each landmark is represented as </a:t>
                </a:r>
                <a:r>
                  <a:rPr lang="en-IN" b="1" dirty="0"/>
                  <a:t>(x, y, z)</a:t>
                </a:r>
                <a:r>
                  <a:rPr lang="en-IN" dirty="0"/>
                  <a:t> in normalized coordinate space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/>
                  <a:t>For continuous control, the system selects: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b="1" dirty="0"/>
                  <a:t>Thumb tip → Landmark 4</a:t>
                </a:r>
                <a:endParaRPr lang="en-I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b="1" dirty="0"/>
                  <a:t>Index finger tip → Landmark 8</a:t>
                </a:r>
                <a:endParaRPr lang="en-IN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/>
                  <a:t>The </a:t>
                </a:r>
                <a:r>
                  <a:rPr lang="en-IN" b="1" dirty="0"/>
                  <a:t>Euclidean distance</a:t>
                </a:r>
                <a:r>
                  <a:rPr lang="en-IN" dirty="0"/>
                  <a:t> between these two landmarks is computed per frame: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endChr m:val="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i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  <m:r>
                                <a:rPr lang="ar-AE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endChr m:val=""/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i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ar-AE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ar-AE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endChr m:val="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ar-AE" i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b>
                                  </m:sSub>
                                  <m:r>
                                    <a:rPr lang="ar-AE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ar-AE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"/>
                                          <m:endChr m:val=""/>
                                          <m:ctrlP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ar-AE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ar-AE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ar-AE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endChr m:val=""/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ar-AE" i="0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sub>
                                      </m:sSub>
                                      <m:r>
                                        <a:rPr lang="ar-AE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ar-AE" i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"/>
                                              <m:endChr m:val=""/>
                                              <m:ctrlPr>
                                                <a:rPr lang="ar-A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ar-AE" i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ar-AE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rad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C3E9B0-9DB3-849A-9240-1C3A8272B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4" y="2040423"/>
                <a:ext cx="6096000" cy="3403689"/>
              </a:xfrm>
              <a:prstGeom prst="rect">
                <a:avLst/>
              </a:prstGeom>
              <a:blipFill>
                <a:blip r:embed="rId2"/>
                <a:stretch>
                  <a:fillRect l="-699" t="-8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D6D89D4-F53C-1615-1FDC-CC24613A16B9}"/>
              </a:ext>
            </a:extLst>
          </p:cNvPr>
          <p:cNvSpPr txBox="1"/>
          <p:nvPr/>
        </p:nvSpPr>
        <p:spPr>
          <a:xfrm>
            <a:off x="6790267" y="2040379"/>
            <a:ext cx="5300133" cy="42473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distance serves as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continuous gesture magnitude signal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Smaller d → fingers closer →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lower volume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Larger d → fingers farther apart →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higher volume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raw distance is then: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Clipped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predefined minimum and maximum bounds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Linearly interpolated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into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0–100% volume range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 ensure stability: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Minor frame-to-frame fluctuations are ignored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Volume updates are applied only when the change exceeds a step threshold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745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29302-2D65-84F6-AE1A-C55BBDEC8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 tip and thumb tip distance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0B446-27DD-6F54-92AB-F7F50E530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0" y="1928047"/>
            <a:ext cx="5147377" cy="4777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4FCB72-1D15-E732-A6C0-7D03CC283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768B82-3134-941E-7AA0-9B5C7E4F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982" y="1928047"/>
            <a:ext cx="6731627" cy="45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10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9E881E-E78C-237A-831B-2BE3B1440CC0}"/>
              </a:ext>
            </a:extLst>
          </p:cNvPr>
          <p:cNvSpPr/>
          <p:nvPr/>
        </p:nvSpPr>
        <p:spPr>
          <a:xfrm>
            <a:off x="2453833" y="2274838"/>
            <a:ext cx="7303625" cy="2308324"/>
          </a:xfrm>
          <a:prstGeom prst="roundRect">
            <a:avLst/>
          </a:prstGeom>
          <a:gradFill flip="none" rotWithShape="1">
            <a:gsLst>
              <a:gs pos="0">
                <a:srgbClr val="1EC7D0">
                  <a:shade val="30000"/>
                  <a:satMod val="115000"/>
                </a:srgbClr>
              </a:gs>
              <a:gs pos="50000">
                <a:srgbClr val="1EC7D0">
                  <a:shade val="67500"/>
                  <a:satMod val="115000"/>
                </a:srgbClr>
              </a:gs>
              <a:gs pos="100000">
                <a:srgbClr val="1EC7D0">
                  <a:shade val="100000"/>
                  <a:satMod val="115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1C75A7-7DB2-903D-3A17-E0FC405BD807}"/>
              </a:ext>
            </a:extLst>
          </p:cNvPr>
          <p:cNvSpPr txBox="1">
            <a:spLocks/>
          </p:cNvSpPr>
          <p:nvPr/>
        </p:nvSpPr>
        <p:spPr>
          <a:xfrm>
            <a:off x="1066800" y="274320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>
                <a:solidFill>
                  <a:schemeClr val="bg1">
                    <a:lumMod val="50000"/>
                  </a:schemeClr>
                </a:solidFill>
                <a:latin typeface="Copperplate Gothic Bold" panose="020E07050202060204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09245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776B-F94F-9826-AC41-A3D7BD5F8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Project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19163-F3FB-F571-7D01-39BC604D3B9F}"/>
              </a:ext>
            </a:extLst>
          </p:cNvPr>
          <p:cNvSpPr txBox="1"/>
          <p:nvPr/>
        </p:nvSpPr>
        <p:spPr>
          <a:xfrm>
            <a:off x="939800" y="2167467"/>
            <a:ext cx="10253133" cy="4154984"/>
          </a:xfrm>
          <a:prstGeom prst="rect">
            <a:avLst/>
          </a:prstGeom>
          <a:solidFill>
            <a:srgbClr val="307E88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Building a computer vision-based application that enables users 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control their system volume using predefined hand gestures.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By detecting hand landmarks from a webcam feed using </a:t>
            </a:r>
            <a:r>
              <a:rPr lang="en-US" sz="2400" dirty="0" err="1"/>
              <a:t>MediaPipe</a:t>
            </a:r>
            <a:r>
              <a:rPr lang="en-US" sz="2400" dirty="0"/>
              <a:t> and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interpreting the geometric relationships between them, the application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translates specific gestures (such as pinch distance ) into volume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control signals.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The System eliminates the need for physical contact, making it suitable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for smart environments, assistive technology, and touch-free control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systems.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AD59AB-3BE6-9B6B-4FB2-8BBF03D7B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67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647C7A-0C16-E1A5-593D-CA2A4D2AC437}"/>
              </a:ext>
            </a:extLst>
          </p:cNvPr>
          <p:cNvSpPr/>
          <p:nvPr/>
        </p:nvSpPr>
        <p:spPr>
          <a:xfrm>
            <a:off x="575734" y="2035324"/>
            <a:ext cx="10786532" cy="4467075"/>
          </a:xfrm>
          <a:prstGeom prst="roundRect">
            <a:avLst/>
          </a:prstGeom>
          <a:solidFill>
            <a:srgbClr val="307E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758F8-C5FF-3C44-E3E6-32A8D4102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Expected outcome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D8B83D-884C-13F4-DB19-3C0467C130C4}"/>
              </a:ext>
            </a:extLst>
          </p:cNvPr>
          <p:cNvSpPr txBox="1"/>
          <p:nvPr/>
        </p:nvSpPr>
        <p:spPr>
          <a:xfrm>
            <a:off x="829733" y="2238100"/>
            <a:ext cx="1015726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Expected Outcomes:-</a:t>
            </a:r>
            <a:endParaRPr lang="en-IN" sz="1600" dirty="0"/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ea typeface="Verdana" panose="020B0604030504040204" pitchFamily="34" charset="0"/>
              </a:rPr>
              <a:t>The application will be able to process real-time webcam input and accurately track hand movements. 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ea typeface="Verdana" panose="020B0604030504040204" pitchFamily="34" charset="0"/>
              </a:rPr>
              <a:t>It will detect hand landmarks using the </a:t>
            </a:r>
            <a:r>
              <a:rPr lang="en-GB" sz="2000" dirty="0" err="1">
                <a:ea typeface="Verdana" panose="020B0604030504040204" pitchFamily="34" charset="0"/>
              </a:rPr>
              <a:t>MediaPipe</a:t>
            </a:r>
            <a:r>
              <a:rPr lang="en-GB" sz="2000" dirty="0">
                <a:ea typeface="Verdana" panose="020B0604030504040204" pitchFamily="34" charset="0"/>
              </a:rPr>
              <a:t> Hands module. 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ea typeface="Verdana" panose="020B0604030504040204" pitchFamily="34" charset="0"/>
              </a:rPr>
              <a:t>The system will classify gestures based on hand geometry, such as the distance between the thumb and index finger. 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ea typeface="Verdana" panose="020B0604030504040204" pitchFamily="34" charset="0"/>
              </a:rPr>
              <a:t>It will map gesture measurements to dynamic system volume control levels.</a:t>
            </a:r>
            <a:endParaRPr lang="en-IN" sz="2000" dirty="0">
              <a:ea typeface="Verdana" panose="020B0604030504040204" pitchFamily="34" charset="0"/>
            </a:endParaRPr>
          </a:p>
          <a:p>
            <a:r>
              <a:rPr lang="en-IN" sz="1600" b="1" dirty="0"/>
              <a:t> </a:t>
            </a:r>
            <a:endParaRPr lang="en-IN" sz="1600" dirty="0"/>
          </a:p>
          <a:p>
            <a:endParaRPr lang="en-IN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54C93D-6827-49CA-F6E7-8F2B3E6AE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92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204E8-6C95-5D4D-F8E8-8C4212F8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30B23-A0DF-3247-6E18-F7EBF266D609}"/>
              </a:ext>
            </a:extLst>
          </p:cNvPr>
          <p:cNvSpPr txBox="1"/>
          <p:nvPr/>
        </p:nvSpPr>
        <p:spPr>
          <a:xfrm>
            <a:off x="304799" y="1899433"/>
            <a:ext cx="5012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OpenCV (cv2)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Library for real-time computer vision, used to: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Access webcam frames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Convert BGR ↔ RGB images</a:t>
            </a:r>
          </a:p>
          <a:p>
            <a:pPr lvl="1"/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DDAA4-2576-E6B2-E906-BBD781FDA81E}"/>
              </a:ext>
            </a:extLst>
          </p:cNvPr>
          <p:cNvSpPr txBox="1"/>
          <p:nvPr/>
        </p:nvSpPr>
        <p:spPr>
          <a:xfrm>
            <a:off x="304799" y="5109386"/>
            <a:ext cx="55202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 err="1"/>
              <a:t>MediaPipe</a:t>
            </a:r>
            <a:r>
              <a:rPr lang="en-US" b="1" u="sng" dirty="0"/>
              <a:t> Hands</a:t>
            </a:r>
          </a:p>
          <a:p>
            <a:pPr>
              <a:buNone/>
            </a:pPr>
            <a:r>
              <a:rPr lang="en-US" dirty="0"/>
              <a:t>Google’s ML framework for hand tracking, used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Detect hands in webcam feed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Track 21 hand landmarks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Extract gesture-related measurements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07E581-8359-2F10-F238-3766AE3D0932}"/>
              </a:ext>
            </a:extLst>
          </p:cNvPr>
          <p:cNvSpPr txBox="1"/>
          <p:nvPr/>
        </p:nvSpPr>
        <p:spPr>
          <a:xfrm>
            <a:off x="304799" y="3469093"/>
            <a:ext cx="58674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/>
              <a:t>NumPy</a:t>
            </a:r>
          </a:p>
          <a:p>
            <a:pPr>
              <a:buNone/>
            </a:pPr>
            <a:r>
              <a:rPr lang="en-US" dirty="0"/>
              <a:t>Fundamental library for numerical computation, used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Calculate distances &amp; interpolations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Handle arrays of frame metrics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Compute scaling, aspect ratios and smoothing metrics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1C6FE-462C-751A-9C7B-D753A751F881}"/>
              </a:ext>
            </a:extLst>
          </p:cNvPr>
          <p:cNvSpPr txBox="1"/>
          <p:nvPr/>
        </p:nvSpPr>
        <p:spPr>
          <a:xfrm>
            <a:off x="6612467" y="1899433"/>
            <a:ext cx="55795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u="sng" dirty="0"/>
              <a:t>Matplotlib</a:t>
            </a:r>
          </a:p>
          <a:p>
            <a:pPr>
              <a:buNone/>
            </a:pPr>
            <a:r>
              <a:rPr lang="en-IN" dirty="0"/>
              <a:t>Visualisation library used inside the </a:t>
            </a:r>
            <a:r>
              <a:rPr lang="en-IN" dirty="0" err="1"/>
              <a:t>Tkinter</a:t>
            </a:r>
            <a:r>
              <a:rPr lang="en-IN" dirty="0"/>
              <a:t> HUD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Draw Arc-Reactor styled polar volume meter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Render Z-axis proximity bar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D6A9FF-9200-91EF-EBAD-513D543F1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0F4ADC-1AF6-D2FC-2F70-16DB502574B1}"/>
              </a:ext>
            </a:extLst>
          </p:cNvPr>
          <p:cNvSpPr txBox="1"/>
          <p:nvPr/>
        </p:nvSpPr>
        <p:spPr>
          <a:xfrm>
            <a:off x="6612467" y="3111128"/>
            <a:ext cx="49191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u="sng" dirty="0" err="1"/>
              <a:t>Tkinter</a:t>
            </a:r>
            <a:endParaRPr lang="en-IN" b="1" u="sng" dirty="0"/>
          </a:p>
          <a:p>
            <a:pPr>
              <a:buNone/>
            </a:pPr>
            <a:r>
              <a:rPr lang="en-IN" dirty="0"/>
              <a:t>Python’s built-in GUI framework, responsible for: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Main application window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HUD layout 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Video preview, Embedding Matplotlib graphs, Responsive UI and status updates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45B28-B24D-331E-1FF7-C5318932D30B}"/>
              </a:ext>
            </a:extLst>
          </p:cNvPr>
          <p:cNvSpPr txBox="1"/>
          <p:nvPr/>
        </p:nvSpPr>
        <p:spPr>
          <a:xfrm>
            <a:off x="6485464" y="4939842"/>
            <a:ext cx="60706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u="sng" dirty="0" err="1"/>
              <a:t>Pycaw</a:t>
            </a:r>
            <a:r>
              <a:rPr lang="en-IN" b="1" u="sng" dirty="0"/>
              <a:t> (Python Core Audio Windows Library): </a:t>
            </a:r>
            <a:r>
              <a:rPr lang="en-IN" dirty="0"/>
              <a:t>Key library enabling </a:t>
            </a:r>
            <a:r>
              <a:rPr lang="en-IN" b="1" dirty="0"/>
              <a:t>microphone volume control</a:t>
            </a:r>
            <a:r>
              <a:rPr lang="en-IN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Interfaces with Windows Audio Session API (WASAPI)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Gets/sets microphone volume level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Requires COM interaction → moved into child process for stability</a:t>
            </a:r>
          </a:p>
        </p:txBody>
      </p:sp>
    </p:spTree>
    <p:extLst>
      <p:ext uri="{BB962C8B-B14F-4D97-AF65-F5344CB8AC3E}">
        <p14:creationId xmlns:p14="http://schemas.microsoft.com/office/powerpoint/2010/main" val="3581730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BE5932-9EC3-D8AD-636E-52408F90C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364D6-68EB-CF12-5A4F-9661BF27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51821-C993-253D-685F-B214A5167A95}"/>
              </a:ext>
            </a:extLst>
          </p:cNvPr>
          <p:cNvSpPr txBox="1"/>
          <p:nvPr/>
        </p:nvSpPr>
        <p:spPr>
          <a:xfrm>
            <a:off x="6124591" y="1899432"/>
            <a:ext cx="55795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/>
              <a:t>PIL / Pillow</a:t>
            </a:r>
          </a:p>
          <a:p>
            <a:pPr>
              <a:buNone/>
            </a:pPr>
            <a:r>
              <a:rPr lang="en-US" dirty="0"/>
              <a:t>Image processing library used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Convert NumPy arrays → </a:t>
            </a:r>
            <a:r>
              <a:rPr lang="en-US" dirty="0" err="1"/>
              <a:t>Tkinter</a:t>
            </a:r>
            <a:r>
              <a:rPr lang="en-US" dirty="0"/>
              <a:t>-compatible 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Resize frames with LANCZOS filtering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Support smooth rendering of webcam preview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4B40BE-2AE0-CD26-8654-DF9C79746A27}"/>
              </a:ext>
            </a:extLst>
          </p:cNvPr>
          <p:cNvSpPr txBox="1"/>
          <p:nvPr/>
        </p:nvSpPr>
        <p:spPr>
          <a:xfrm>
            <a:off x="6154225" y="4218623"/>
            <a:ext cx="55202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 err="1"/>
              <a:t>Comtypes</a:t>
            </a:r>
            <a:r>
              <a:rPr lang="en-US" b="1" u="sng" dirty="0"/>
              <a:t> (COM Interface Library)</a:t>
            </a:r>
          </a:p>
          <a:p>
            <a:pPr>
              <a:buNone/>
            </a:pPr>
            <a:r>
              <a:rPr lang="en-US" dirty="0"/>
              <a:t>Used for interacting with Windows COM components: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Activates audio endpoint (microphone)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Communicates with </a:t>
            </a:r>
            <a:r>
              <a:rPr lang="en-US" dirty="0" err="1">
                <a:latin typeface="Courier New" panose="02070309020205020404" pitchFamily="49" charset="0"/>
              </a:rPr>
              <a:t>IAudioEndpointVolume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Requires strict threading (reason for child subprocess isolation)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377CA5-D17E-D430-1747-C7CFC1063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14DA2A-6171-2811-0188-84B1CA58AE82}"/>
              </a:ext>
            </a:extLst>
          </p:cNvPr>
          <p:cNvSpPr txBox="1"/>
          <p:nvPr/>
        </p:nvSpPr>
        <p:spPr>
          <a:xfrm>
            <a:off x="304799" y="4218623"/>
            <a:ext cx="49360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 err="1"/>
              <a:t>Jupyter</a:t>
            </a:r>
            <a:r>
              <a:rPr lang="en-US" b="1" u="sng" dirty="0"/>
              <a:t> Notebook (Development Environment)</a:t>
            </a:r>
          </a:p>
          <a:p>
            <a:pPr>
              <a:buNone/>
            </a:pPr>
            <a:r>
              <a:rPr lang="en-US" dirty="0"/>
              <a:t>Used during development for: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Testing </a:t>
            </a:r>
            <a:r>
              <a:rPr lang="en-US" dirty="0" err="1"/>
              <a:t>MediaPipe</a:t>
            </a:r>
            <a:r>
              <a:rPr lang="en-US" dirty="0"/>
              <a:t> outputs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Plotting and debugging graphs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Iterative experimentation with frame processing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Easy </a:t>
            </a:r>
            <a:r>
              <a:rPr lang="en-US" dirty="0" err="1"/>
              <a:t>visualisation</a:t>
            </a:r>
            <a:r>
              <a:rPr lang="en-US" dirty="0"/>
              <a:t> and step-by-step execution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289C02-B005-A59C-4B97-943EDD2FA1FE}"/>
              </a:ext>
            </a:extLst>
          </p:cNvPr>
          <p:cNvSpPr txBox="1"/>
          <p:nvPr/>
        </p:nvSpPr>
        <p:spPr>
          <a:xfrm>
            <a:off x="304799" y="1899432"/>
            <a:ext cx="53678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/>
              <a:t>threading &amp; queue</a:t>
            </a:r>
          </a:p>
          <a:p>
            <a:pPr>
              <a:buNone/>
            </a:pPr>
            <a:r>
              <a:rPr lang="en-US" dirty="0"/>
              <a:t>Used to handle asynchronous tasks: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Background threads for reading subprocess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Non-blocking queues for safe communication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Ensures UI thread stays responsive</a:t>
            </a:r>
          </a:p>
        </p:txBody>
      </p:sp>
    </p:spTree>
    <p:extLst>
      <p:ext uri="{BB962C8B-B14F-4D97-AF65-F5344CB8AC3E}">
        <p14:creationId xmlns:p14="http://schemas.microsoft.com/office/powerpoint/2010/main" val="35972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933BC-C9C6-E858-4B24-476A4B5EA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 System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E38B1-088C-DD5D-9536-810747AA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" y="1792936"/>
            <a:ext cx="12132733" cy="4943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D31B7B-DE0A-AFF7-6312-B52524DF8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87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651342A-3D83-C904-F88F-27B1D3056ABF}"/>
              </a:ext>
            </a:extLst>
          </p:cNvPr>
          <p:cNvSpPr/>
          <p:nvPr/>
        </p:nvSpPr>
        <p:spPr>
          <a:xfrm>
            <a:off x="7020560" y="2885439"/>
            <a:ext cx="5093692" cy="3688385"/>
          </a:xfrm>
          <a:prstGeom prst="roundRect">
            <a:avLst/>
          </a:prstGeom>
          <a:solidFill>
            <a:srgbClr val="307E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667D1-A2FB-9ABA-61FA-79AA650B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MediaPipe</a:t>
            </a:r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Two-Stage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3D4CD-EDD3-4DB6-8E47-CC6958A4E112}"/>
              </a:ext>
            </a:extLst>
          </p:cNvPr>
          <p:cNvSpPr txBox="1"/>
          <p:nvPr/>
        </p:nvSpPr>
        <p:spPr>
          <a:xfrm>
            <a:off x="506088" y="3279764"/>
            <a:ext cx="6096000" cy="258532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b="1" dirty="0" err="1"/>
              <a:t>MediaPipe</a:t>
            </a:r>
            <a:r>
              <a:rPr lang="en-US" b="1" dirty="0"/>
              <a:t> Hands: Two-Stage Pipeline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Hand (Palm) Detection Stage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Detects presence of a hand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Outputs a bounding box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Hand Landmark Detection Stage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Predicts </a:t>
            </a:r>
            <a:r>
              <a:rPr lang="en-US" b="1" dirty="0"/>
              <a:t>21 hand landmarks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Provides precise finger joint positions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Optimized for real-time execution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Runs efficiently on CPU</a:t>
            </a: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E5B0D94D-D6D0-E95A-129C-34B5E4B68F1F}"/>
              </a:ext>
            </a:extLst>
          </p:cNvPr>
          <p:cNvSpPr/>
          <p:nvPr/>
        </p:nvSpPr>
        <p:spPr>
          <a:xfrm>
            <a:off x="428268" y="1932934"/>
            <a:ext cx="11335464" cy="733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 algn="l">
              <a:lnSpc>
                <a:spcPts val="19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MediaPipe Hands does not rely on a single, monolithic CNN for hand tracking. Instead, it employs two distinct, task-optimized convolutional neural networks arranged in a sequential pipeline. This architectural decision stems from a fundamental insight: detecting the presence and location of a hand is a fundamentally different computational problem than precisely localizing individual finger joints and articulation points.</a:t>
            </a:r>
            <a:endParaRPr lang="en-US" sz="16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608E85-BACA-29E8-4684-CD29985E8A58}"/>
              </a:ext>
            </a:extLst>
          </p:cNvPr>
          <p:cNvGrpSpPr/>
          <p:nvPr/>
        </p:nvGrpSpPr>
        <p:grpSpPr>
          <a:xfrm>
            <a:off x="7231128" y="3036358"/>
            <a:ext cx="4727192" cy="3447833"/>
            <a:chOff x="66311" y="2893377"/>
            <a:chExt cx="11892009" cy="3618787"/>
          </a:xfrm>
        </p:grpSpPr>
        <p:pic>
          <p:nvPicPr>
            <p:cNvPr id="20" name="Image 0" descr="preencoded.png">
              <a:extLst>
                <a:ext uri="{FF2B5EF4-FFF2-40B4-BE49-F238E27FC236}">
                  <a16:creationId xmlns:a16="http://schemas.microsoft.com/office/drawing/2014/main" id="{F407A0C5-33C9-EA63-6641-3572283E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856" y="3266440"/>
              <a:ext cx="11335464" cy="2653556"/>
            </a:xfrm>
            <a:prstGeom prst="rect">
              <a:avLst/>
            </a:prstGeom>
          </p:spPr>
        </p:pic>
        <p:sp>
          <p:nvSpPr>
            <p:cNvPr id="21" name="Text 2">
              <a:extLst>
                <a:ext uri="{FF2B5EF4-FFF2-40B4-BE49-F238E27FC236}">
                  <a16:creationId xmlns:a16="http://schemas.microsoft.com/office/drawing/2014/main" id="{B07D2EE1-37B2-74F2-6B4B-3D2FD8B1E501}"/>
                </a:ext>
              </a:extLst>
            </p:cNvPr>
            <p:cNvSpPr/>
            <p:nvPr/>
          </p:nvSpPr>
          <p:spPr>
            <a:xfrm>
              <a:off x="3355164" y="5103821"/>
              <a:ext cx="3119150" cy="3406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b="1" dirty="0"/>
                <a:t>TRANSITION</a:t>
              </a:r>
            </a:p>
          </p:txBody>
        </p:sp>
        <p:sp>
          <p:nvSpPr>
            <p:cNvPr id="22" name="Text 3">
              <a:extLst>
                <a:ext uri="{FF2B5EF4-FFF2-40B4-BE49-F238E27FC236}">
                  <a16:creationId xmlns:a16="http://schemas.microsoft.com/office/drawing/2014/main" id="{2FE06FB7-3131-D50E-B3B8-A732DEE7CDCD}"/>
                </a:ext>
              </a:extLst>
            </p:cNvPr>
            <p:cNvSpPr/>
            <p:nvPr/>
          </p:nvSpPr>
          <p:spPr>
            <a:xfrm>
              <a:off x="4058141" y="5825991"/>
              <a:ext cx="1713195" cy="6861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050" dirty="0">
                  <a:latin typeface="Roboto Condensed" pitchFamily="34" charset="0"/>
                  <a:ea typeface="Roboto Condensed" pitchFamily="34" charset="-122"/>
                  <a:cs typeface="Roboto Condensed" pitchFamily="34" charset="-120"/>
                </a:rPr>
                <a:t>Crop ROI and pass to regressor</a:t>
              </a:r>
              <a:endParaRPr lang="en-US" sz="1050" dirty="0"/>
            </a:p>
          </p:txBody>
        </p:sp>
        <p:sp>
          <p:nvSpPr>
            <p:cNvPr id="23" name="Text 4">
              <a:extLst>
                <a:ext uri="{FF2B5EF4-FFF2-40B4-BE49-F238E27FC236}">
                  <a16:creationId xmlns:a16="http://schemas.microsoft.com/office/drawing/2014/main" id="{5474C71A-D9AB-3093-4F7D-19AD26C8F98D}"/>
                </a:ext>
              </a:extLst>
            </p:cNvPr>
            <p:cNvSpPr/>
            <p:nvPr/>
          </p:nvSpPr>
          <p:spPr>
            <a:xfrm>
              <a:off x="9500560" y="5018663"/>
              <a:ext cx="1713196" cy="1703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b="1" dirty="0"/>
                <a:t>BENEFITS</a:t>
              </a:r>
            </a:p>
          </p:txBody>
        </p:sp>
        <p:sp>
          <p:nvSpPr>
            <p:cNvPr id="24" name="Text 5">
              <a:extLst>
                <a:ext uri="{FF2B5EF4-FFF2-40B4-BE49-F238E27FC236}">
                  <a16:creationId xmlns:a16="http://schemas.microsoft.com/office/drawing/2014/main" id="{D33958B1-0263-D11C-A0C5-2C8EE7E42CEB}"/>
                </a:ext>
              </a:extLst>
            </p:cNvPr>
            <p:cNvSpPr/>
            <p:nvPr/>
          </p:nvSpPr>
          <p:spPr>
            <a:xfrm>
              <a:off x="9584664" y="5783742"/>
              <a:ext cx="1713195" cy="27250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050" dirty="0">
                  <a:latin typeface="Roboto Condensed" pitchFamily="34" charset="0"/>
                  <a:ea typeface="Roboto Condensed" pitchFamily="34" charset="-122"/>
                  <a:cs typeface="Roboto Condensed" pitchFamily="34" charset="-120"/>
                </a:rPr>
                <a:t>Accuracy, efficiency, speed, stability</a:t>
              </a:r>
              <a:endParaRPr lang="en-US" sz="1050" dirty="0"/>
            </a:p>
          </p:txBody>
        </p:sp>
        <p:sp>
          <p:nvSpPr>
            <p:cNvPr id="25" name="Text 6">
              <a:extLst>
                <a:ext uri="{FF2B5EF4-FFF2-40B4-BE49-F238E27FC236}">
                  <a16:creationId xmlns:a16="http://schemas.microsoft.com/office/drawing/2014/main" id="{A233AAB9-1D3F-7DD5-ECC8-D6D63C4D5BE3}"/>
                </a:ext>
              </a:extLst>
            </p:cNvPr>
            <p:cNvSpPr/>
            <p:nvPr/>
          </p:nvSpPr>
          <p:spPr>
            <a:xfrm>
              <a:off x="66311" y="2893377"/>
              <a:ext cx="4374416" cy="5109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b="1" dirty="0"/>
                <a:t>STAGE 1: PALM DETECTION</a:t>
              </a:r>
            </a:p>
          </p:txBody>
        </p:sp>
        <p:sp>
          <p:nvSpPr>
            <p:cNvPr id="26" name="Text 7">
              <a:extLst>
                <a:ext uri="{FF2B5EF4-FFF2-40B4-BE49-F238E27FC236}">
                  <a16:creationId xmlns:a16="http://schemas.microsoft.com/office/drawing/2014/main" id="{F23B28E8-AF73-9F48-E5B6-4C84542D33A6}"/>
                </a:ext>
              </a:extLst>
            </p:cNvPr>
            <p:cNvSpPr/>
            <p:nvPr/>
          </p:nvSpPr>
          <p:spPr>
            <a:xfrm>
              <a:off x="1396921" y="3487306"/>
              <a:ext cx="1713195" cy="27250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050" dirty="0">
                  <a:latin typeface="Roboto Condensed" pitchFamily="34" charset="0"/>
                  <a:ea typeface="Roboto Condensed" pitchFamily="34" charset="-122"/>
                  <a:cs typeface="Roboto Condensed" pitchFamily="34" charset="-120"/>
                </a:rPr>
                <a:t>Binary detection + bounding box</a:t>
              </a:r>
              <a:endParaRPr lang="en-US" sz="1050" dirty="0"/>
            </a:p>
          </p:txBody>
        </p:sp>
        <p:sp>
          <p:nvSpPr>
            <p:cNvPr id="28" name="Text 9">
              <a:extLst>
                <a:ext uri="{FF2B5EF4-FFF2-40B4-BE49-F238E27FC236}">
                  <a16:creationId xmlns:a16="http://schemas.microsoft.com/office/drawing/2014/main" id="{7FB043EC-F726-674B-2421-6C15D7175511}"/>
                </a:ext>
              </a:extLst>
            </p:cNvPr>
            <p:cNvSpPr/>
            <p:nvPr/>
          </p:nvSpPr>
          <p:spPr>
            <a:xfrm>
              <a:off x="6928675" y="3511949"/>
              <a:ext cx="1713195" cy="27250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050" dirty="0">
                  <a:latin typeface="Roboto Condensed" pitchFamily="34" charset="0"/>
                  <a:ea typeface="Roboto Condensed" pitchFamily="34" charset="-122"/>
                  <a:cs typeface="Roboto Condensed" pitchFamily="34" charset="-120"/>
                </a:rPr>
                <a:t>Predict 21 precise hand landmarks</a:t>
              </a:r>
              <a:endParaRPr lang="en-US" sz="1050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85CA58-4694-5A07-EDCB-B187E0BDCE0C}"/>
              </a:ext>
            </a:extLst>
          </p:cNvPr>
          <p:cNvSpPr txBox="1"/>
          <p:nvPr/>
        </p:nvSpPr>
        <p:spPr>
          <a:xfrm>
            <a:off x="9277142" y="3008670"/>
            <a:ext cx="2044700" cy="521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b="1" dirty="0"/>
              <a:t>STAGE 2: LANDMARK REGREATION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51D4CD-CA6A-EE77-2D5A-723624D7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9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D598-F2C7-CFF8-0C2C-8B5F913A4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ts val="4300"/>
              </a:lnSpc>
            </a:pPr>
            <a:r>
              <a:rPr lang="en-US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ubot Sans Bold" pitchFamily="34" charset="-122"/>
                <a:cs typeface="Arial" panose="020B0604020202020204" pitchFamily="34" charset="0"/>
              </a:rPr>
              <a:t>CNN</a:t>
            </a:r>
            <a:endParaRPr lang="en-US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C14CC5BE-4338-2DA7-E520-BE4B65B85D98}"/>
              </a:ext>
            </a:extLst>
          </p:cNvPr>
          <p:cNvSpPr/>
          <p:nvPr/>
        </p:nvSpPr>
        <p:spPr>
          <a:xfrm>
            <a:off x="192417" y="2003053"/>
            <a:ext cx="5116183" cy="3737348"/>
          </a:xfrm>
          <a:prstGeom prst="roundRect">
            <a:avLst>
              <a:gd name="adj" fmla="val 1412"/>
            </a:avLst>
          </a:prstGeom>
          <a:solidFill>
            <a:schemeClr val="tx2"/>
          </a:solidFill>
          <a:ln w="22860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/>
          <a:lstStyle/>
          <a:p>
            <a:endParaRPr lang="en-IN" dirty="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AD1B469A-1742-D80F-3983-901BB7EE7E30}"/>
              </a:ext>
            </a:extLst>
          </p:cNvPr>
          <p:cNvSpPr/>
          <p:nvPr/>
        </p:nvSpPr>
        <p:spPr>
          <a:xfrm>
            <a:off x="212958" y="2000383"/>
            <a:ext cx="5095642" cy="389769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IN" sz="2000" b="1" u="sng" dirty="0"/>
              <a:t>CNN 1: Palm Detection</a:t>
            </a:r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3206B310-92D2-61DD-3BDB-860AF80B61A2}"/>
              </a:ext>
            </a:extLst>
          </p:cNvPr>
          <p:cNvSpPr/>
          <p:nvPr/>
        </p:nvSpPr>
        <p:spPr>
          <a:xfrm>
            <a:off x="370337" y="2478153"/>
            <a:ext cx="3507396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50"/>
              </a:lnSpc>
            </a:pPr>
            <a:endParaRPr lang="en-US" sz="1700" b="1" dirty="0">
              <a:solidFill>
                <a:schemeClr val="bg1"/>
              </a:solidFill>
            </a:endParaRPr>
          </a:p>
        </p:txBody>
      </p:sp>
      <p:sp>
        <p:nvSpPr>
          <p:cNvPr id="26" name="Shape 19">
            <a:extLst>
              <a:ext uri="{FF2B5EF4-FFF2-40B4-BE49-F238E27FC236}">
                <a16:creationId xmlns:a16="http://schemas.microsoft.com/office/drawing/2014/main" id="{CB281FFE-2EE5-BD92-34CE-1DE7467AF4FE}"/>
              </a:ext>
            </a:extLst>
          </p:cNvPr>
          <p:cNvSpPr/>
          <p:nvPr/>
        </p:nvSpPr>
        <p:spPr>
          <a:xfrm>
            <a:off x="6646736" y="2000383"/>
            <a:ext cx="5095642" cy="3737348"/>
          </a:xfrm>
          <a:prstGeom prst="roundRect">
            <a:avLst>
              <a:gd name="adj" fmla="val 1412"/>
            </a:avLst>
          </a:prstGeom>
          <a:solidFill>
            <a:schemeClr val="tx2"/>
          </a:solidFill>
          <a:ln w="22860">
            <a:solidFill>
              <a:srgbClr val="C8CAC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7" name="Shape 20">
            <a:extLst>
              <a:ext uri="{FF2B5EF4-FFF2-40B4-BE49-F238E27FC236}">
                <a16:creationId xmlns:a16="http://schemas.microsoft.com/office/drawing/2014/main" id="{4B1A4B56-D7C5-E9A4-F118-FC4CDB3CDE35}"/>
              </a:ext>
            </a:extLst>
          </p:cNvPr>
          <p:cNvSpPr/>
          <p:nvPr/>
        </p:nvSpPr>
        <p:spPr>
          <a:xfrm>
            <a:off x="6646736" y="2025820"/>
            <a:ext cx="5095642" cy="389769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9" name="Text 21">
            <a:extLst>
              <a:ext uri="{FF2B5EF4-FFF2-40B4-BE49-F238E27FC236}">
                <a16:creationId xmlns:a16="http://schemas.microsoft.com/office/drawing/2014/main" id="{87188463-C39D-27A7-6503-400091FB9F7E}"/>
              </a:ext>
            </a:extLst>
          </p:cNvPr>
          <p:cNvSpPr/>
          <p:nvPr/>
        </p:nvSpPr>
        <p:spPr>
          <a:xfrm>
            <a:off x="7502407" y="2062199"/>
            <a:ext cx="2440177" cy="203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2000" b="1" u="sng" dirty="0"/>
              <a:t>CNN 2: Hand Landmark Detection</a:t>
            </a:r>
            <a:endParaRPr 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30" name="Text 22">
            <a:extLst>
              <a:ext uri="{FF2B5EF4-FFF2-40B4-BE49-F238E27FC236}">
                <a16:creationId xmlns:a16="http://schemas.microsoft.com/office/drawing/2014/main" id="{1DE8962D-D768-3806-F7FF-2FF6C0783C3D}"/>
              </a:ext>
            </a:extLst>
          </p:cNvPr>
          <p:cNvSpPr/>
          <p:nvPr/>
        </p:nvSpPr>
        <p:spPr>
          <a:xfrm>
            <a:off x="8399874" y="2720152"/>
            <a:ext cx="3501602" cy="4158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>
              <a:solidFill>
                <a:schemeClr val="bg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9D05458-99F0-4AF5-77B2-DE7BFC1AD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274FE9-0EAB-1C16-221F-FF05E2976443}"/>
              </a:ext>
            </a:extLst>
          </p:cNvPr>
          <p:cNvSpPr txBox="1"/>
          <p:nvPr/>
        </p:nvSpPr>
        <p:spPr>
          <a:xfrm>
            <a:off x="212958" y="2390152"/>
            <a:ext cx="49601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Detect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whether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hand exists and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Architecture: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Single Shot Detector (SSD)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Full webcam frame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Rough palm bounding box + confidence score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SSD: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Single forward pass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region proposals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 latency → real-time on CPU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Trait: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Rotation &amp; scale invariant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E0587B-99B1-F6FA-EA56-B9DD90BE84E7}"/>
              </a:ext>
            </a:extLst>
          </p:cNvPr>
          <p:cNvSpPr txBox="1"/>
          <p:nvPr/>
        </p:nvSpPr>
        <p:spPr>
          <a:xfrm>
            <a:off x="6646736" y="2368500"/>
            <a:ext cx="502879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Fine-grained hand understanding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Architecture: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Regression-based CNN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Cropped ROI from palm detector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21 landmarks × (X, Y, Z)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63 continuous values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Covers: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Finger joints (MCP, PIP, DIP)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Fingertips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Wrist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Relative depth (Z-axis)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963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2268-B944-F53D-7D78-0F212DA0A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Configuration (End-User)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9058D-15C5-EA25-7EEE-6AEC354EB505}"/>
              </a:ext>
            </a:extLst>
          </p:cNvPr>
          <p:cNvSpPr txBox="1"/>
          <p:nvPr/>
        </p:nvSpPr>
        <p:spPr>
          <a:xfrm>
            <a:off x="5774266" y="4514362"/>
            <a:ext cx="6096000" cy="203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None/>
            </a:pPr>
            <a:r>
              <a:rPr lang="en-IN" b="1" u="sng" dirty="0"/>
              <a:t>Recommended System Configuration</a:t>
            </a:r>
            <a:endParaRPr lang="en-IN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OS: Windows 10 / 11 (64-bit)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Processor: Intel i5 / </a:t>
            </a:r>
            <a:r>
              <a:rPr lang="en-IN" dirty="0" err="1"/>
              <a:t>Ryzen</a:t>
            </a:r>
            <a:r>
              <a:rPr lang="en-IN" dirty="0"/>
              <a:t> 5 or higher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RAM: 8 GB minimum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Camera: Integrated or USB webcam (720p+)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Microphone: Any WASAPI-compatible mic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Python Environment (bundled in exe)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354C41-F935-5092-460D-1B97FBFE17AC}"/>
              </a:ext>
            </a:extLst>
          </p:cNvPr>
          <p:cNvSpPr txBox="1"/>
          <p:nvPr/>
        </p:nvSpPr>
        <p:spPr>
          <a:xfrm>
            <a:off x="203200" y="1976458"/>
            <a:ext cx="6096000" cy="203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None/>
            </a:pPr>
            <a:r>
              <a:rPr lang="en-IN" b="1" u="sng" dirty="0"/>
              <a:t>Minimum Supported Configuration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OS: Windows 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Processor: Dual-core CPU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RAM: 4 GB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Webcam: Basic 480p (reduced accuracy)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No GPU required</a:t>
            </a:r>
          </a:p>
          <a:p>
            <a:pPr>
              <a:buNone/>
            </a:pPr>
            <a:r>
              <a:rPr lang="en-IN" dirty="0"/>
              <a:t>⚠️ Performance may degrade under low light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B79BCE-21E5-03F8-67DB-6D4F29EA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339" y="190749"/>
            <a:ext cx="904079" cy="8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09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B1D2DA32-AC8B-4194-BF85-FF4A5B40EB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3102</TotalTime>
  <Words>1492</Words>
  <Application>Microsoft Office PowerPoint</Application>
  <PresentationFormat>Widescreen</PresentationFormat>
  <Paragraphs>211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Cambria Math</vt:lpstr>
      <vt:lpstr>Copperplate Gothic Bold</vt:lpstr>
      <vt:lpstr>Corbel</vt:lpstr>
      <vt:lpstr>Courier New</vt:lpstr>
      <vt:lpstr>Roboto Condensed</vt:lpstr>
      <vt:lpstr>Verdana</vt:lpstr>
      <vt:lpstr>Wingdings</vt:lpstr>
      <vt:lpstr>Banded</vt:lpstr>
      <vt:lpstr>Gestures Volume: Volume control with Hand Gesture </vt:lpstr>
      <vt:lpstr>Project Statement</vt:lpstr>
      <vt:lpstr>Expected outcome </vt:lpstr>
      <vt:lpstr>Setup</vt:lpstr>
      <vt:lpstr>Setup</vt:lpstr>
      <vt:lpstr>Full System Architecture</vt:lpstr>
      <vt:lpstr>MediaPipe Two-Stage Architecture</vt:lpstr>
      <vt:lpstr>CNN</vt:lpstr>
      <vt:lpstr>System Configuration (End-User)</vt:lpstr>
      <vt:lpstr>OpenCV Helps in Gesture Recognition</vt:lpstr>
      <vt:lpstr>How Audio APIs Help in Gesture</vt:lpstr>
      <vt:lpstr>Pycaw problem</vt:lpstr>
      <vt:lpstr>Remedy </vt:lpstr>
      <vt:lpstr>Gesture Processing Pipeline</vt:lpstr>
      <vt:lpstr>Distance Computation &amp; Volume Scaling</vt:lpstr>
      <vt:lpstr>Index tip and thumb tip distance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Snehil Ghosh</dc:creator>
  <cp:lastModifiedBy>Snehil Ghosh</cp:lastModifiedBy>
  <cp:revision>31</cp:revision>
  <dcterms:created xsi:type="dcterms:W3CDTF">2025-10-21T19:30:40Z</dcterms:created>
  <dcterms:modified xsi:type="dcterms:W3CDTF">2025-12-21T18:45:16Z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